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72" r:id="rId6"/>
    <p:sldId id="278" r:id="rId7"/>
    <p:sldId id="279" r:id="rId8"/>
    <p:sldId id="267" r:id="rId9"/>
    <p:sldId id="280" r:id="rId10"/>
    <p:sldId id="281" r:id="rId11"/>
    <p:sldId id="282" r:id="rId12"/>
    <p:sldId id="287" r:id="rId13"/>
    <p:sldId id="289" r:id="rId14"/>
    <p:sldId id="260" r:id="rId15"/>
    <p:sldId id="264" r:id="rId16"/>
    <p:sldId id="288" r:id="rId17"/>
    <p:sldId id="262" r:id="rId18"/>
    <p:sldId id="290" r:id="rId19"/>
    <p:sldId id="291" r:id="rId20"/>
    <p:sldId id="263" r:id="rId21"/>
    <p:sldId id="266" r:id="rId22"/>
    <p:sldId id="259" r:id="rId23"/>
    <p:sldId id="265" r:id="rId24"/>
    <p:sldId id="268" r:id="rId25"/>
    <p:sldId id="269" r:id="rId26"/>
    <p:sldId id="274" r:id="rId27"/>
    <p:sldId id="276" r:id="rId28"/>
    <p:sldId id="285" r:id="rId29"/>
    <p:sldId id="283" r:id="rId30"/>
    <p:sldId id="277" r:id="rId31"/>
    <p:sldId id="275" r:id="rId32"/>
    <p:sldId id="286" r:id="rId33"/>
    <p:sldId id="270" r:id="rId34"/>
    <p:sldId id="292" r:id="rId3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>
        <p:scale>
          <a:sx n="90" d="100"/>
          <a:sy n="90" d="100"/>
        </p:scale>
        <p:origin x="-148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12.01.2015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12.01.2015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  <a:lumMod val="1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12.01.2015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BOĞULMA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tr-T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Yard</a:t>
            </a:r>
            <a:r>
              <a:rPr lang="tr-T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Doç. Dr</a:t>
            </a:r>
            <a:r>
              <a:rPr lang="tr-T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Harun GÜNEŞ</a:t>
            </a:r>
            <a:endParaRPr lang="tr-T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tr-T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Düzce </a:t>
            </a:r>
            <a:r>
              <a:rPr lang="tr-T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Üni</a:t>
            </a:r>
            <a:r>
              <a:rPr lang="tr-T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Acil Tıp AD-2015</a:t>
            </a:r>
          </a:p>
        </p:txBody>
      </p:sp>
    </p:spTree>
    <p:extLst>
      <p:ext uri="{BB962C8B-B14F-4D97-AF65-F5344CB8AC3E}">
        <p14:creationId xmlns:p14="http://schemas.microsoft.com/office/powerpoint/2010/main" val="159673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kciğerlerin iyileşmesini etkileyen faktörler; 	</a:t>
            </a:r>
          </a:p>
          <a:p>
            <a:pPr lvl="1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Kontamine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olmuş yabancı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cisimler,</a:t>
            </a:r>
          </a:p>
          <a:p>
            <a:pPr lvl="1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bakteriler,</a:t>
            </a:r>
          </a:p>
          <a:p>
            <a:pPr lvl="1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kusma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kimyasal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irritanlar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maddelerin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aspirasyonu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22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Klinik Etkiler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Akciğerler</a:t>
            </a: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Santral sinir sistemi</a:t>
            </a:r>
          </a:p>
          <a:p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Hipoksemi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Metabolik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asidoz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Elektrolit anormallikleri (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hipoksi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hemoglobinüri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miyoglobinüri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sekonder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önemli böbrek hasarı olmadıkça nadirdir, geçicidir)</a:t>
            </a: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Hematolojik değerler genellikle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normaldir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(masif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hemoliz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oluşmadıkça)</a:t>
            </a: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Nadiren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dissemine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intravasküler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koagülasyon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30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Tedavi 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Boğulma kurbanlarına </a:t>
            </a: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olabildiğince çabuk uygulanan </a:t>
            </a:r>
            <a:r>
              <a:rPr lang="tr-TR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resusitasyon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 iyi sonuca ulaştırır. </a:t>
            </a:r>
          </a:p>
          <a:p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Sağlık personeli olmayan kişilerin ve özellikle yüzme havuzu sorumlularının CPR eğitimi almaları önemlidir.</a:t>
            </a:r>
          </a:p>
          <a:p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Yaralının dikkatli bir şekilde sudan çıkarılmasını takiben mümkün olduğunca çabuk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CPR’a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başlanmalıdır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49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asarıtas\Downloads\bogulma-nasil-ol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64"/>
            <a:ext cx="9144000" cy="6825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00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TYD Modifikasyonları</a:t>
            </a:r>
          </a:p>
        </p:txBody>
      </p:sp>
      <p:grpSp>
        <p:nvGrpSpPr>
          <p:cNvPr id="9" name="Diagram group"/>
          <p:cNvGrpSpPr/>
          <p:nvPr/>
        </p:nvGrpSpPr>
        <p:grpSpPr>
          <a:xfrm>
            <a:off x="1117780" y="1916832"/>
            <a:ext cx="2950164" cy="3526761"/>
            <a:chOff x="923134" y="838204"/>
            <a:chExt cx="2950164" cy="3526761"/>
          </a:xfrm>
          <a:scene3d>
            <a:camera prst="isometricOffAxis2Left" zoom="95000"/>
            <a:lightRig rig="flat" dir="t"/>
          </a:scene3d>
        </p:grpSpPr>
        <p:grpSp>
          <p:nvGrpSpPr>
            <p:cNvPr id="10" name="Grup 9"/>
            <p:cNvGrpSpPr/>
            <p:nvPr/>
          </p:nvGrpSpPr>
          <p:grpSpPr>
            <a:xfrm>
              <a:off x="923134" y="838204"/>
              <a:ext cx="2950164" cy="3526761"/>
              <a:chOff x="923134" y="838204"/>
              <a:chExt cx="2950164" cy="3526761"/>
            </a:xfrm>
          </p:grpSpPr>
          <p:sp>
            <p:nvSpPr>
              <p:cNvPr id="11" name="Aynı Yanın Köşesi Yuvarlatılmış Dikdörtgen 10"/>
              <p:cNvSpPr/>
              <p:nvPr/>
            </p:nvSpPr>
            <p:spPr>
              <a:xfrm rot="16200000">
                <a:off x="634835" y="1126503"/>
                <a:ext cx="3526761" cy="2950164"/>
              </a:xfrm>
              <a:prstGeom prst="round2SameRect">
                <a:avLst>
                  <a:gd name="adj1" fmla="val 16670"/>
                  <a:gd name="adj2" fmla="val 0"/>
                </a:avLst>
              </a:prstGeom>
              <a:sp3d z="-381000" extrusionH="63500" contourW="12700" prstMaterial="matte">
                <a:contourClr>
                  <a:schemeClr val="lt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2" name="Aynı Yanın Köşesi Yuvarlatılmış Dikdörtgen 4"/>
              <p:cNvSpPr/>
              <p:nvPr/>
            </p:nvSpPr>
            <p:spPr>
              <a:xfrm rot="21600000">
                <a:off x="1067175" y="982246"/>
                <a:ext cx="2806123" cy="3238679"/>
              </a:xfrm>
              <a:prstGeom prst="rect">
                <a:avLst/>
              </a:prstGeom>
              <a:sp3d z="-3810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01930" tIns="336550" rIns="302895" bIns="336550" numCol="1" spcCol="1270" anchor="t" anchorCtr="0">
                <a:noAutofit/>
              </a:bodyPr>
              <a:lstStyle/>
              <a:p>
                <a:pPr lvl="0" algn="l" defTabSz="2355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tr-TR" sz="5300" kern="1200" dirty="0" smtClean="0"/>
              </a:p>
              <a:p>
                <a:pPr lvl="0" algn="l" defTabSz="2355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4000" kern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HİPOKSİ</a:t>
                </a:r>
                <a:endParaRPr lang="tr-TR" sz="4000" kern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3" name="Diagram group"/>
          <p:cNvGrpSpPr/>
          <p:nvPr/>
        </p:nvGrpSpPr>
        <p:grpSpPr>
          <a:xfrm>
            <a:off x="4355976" y="2420888"/>
            <a:ext cx="3586823" cy="3622574"/>
            <a:chOff x="4572002" y="550174"/>
            <a:chExt cx="3586823" cy="3622574"/>
          </a:xfrm>
          <a:scene3d>
            <a:camera prst="isometricOffAxis2Left" zoom="95000"/>
            <a:lightRig rig="flat" dir="t"/>
          </a:scene3d>
        </p:grpSpPr>
        <p:grpSp>
          <p:nvGrpSpPr>
            <p:cNvPr id="14" name="Grup 13"/>
            <p:cNvGrpSpPr/>
            <p:nvPr/>
          </p:nvGrpSpPr>
          <p:grpSpPr>
            <a:xfrm>
              <a:off x="4572002" y="550174"/>
              <a:ext cx="3586823" cy="3622574"/>
              <a:chOff x="4572002" y="550174"/>
              <a:chExt cx="3586823" cy="3622574"/>
            </a:xfrm>
          </p:grpSpPr>
          <p:sp>
            <p:nvSpPr>
              <p:cNvPr id="15" name="Aynı Yanın Köşesi Yuvarlatılmış Dikdörtgen 14"/>
              <p:cNvSpPr/>
              <p:nvPr/>
            </p:nvSpPr>
            <p:spPr>
              <a:xfrm rot="5400000">
                <a:off x="4612560" y="509616"/>
                <a:ext cx="3505708" cy="3586823"/>
              </a:xfrm>
              <a:prstGeom prst="round2SameRect">
                <a:avLst>
                  <a:gd name="adj1" fmla="val 16670"/>
                  <a:gd name="adj2" fmla="val 0"/>
                </a:avLst>
              </a:prstGeom>
              <a:sp3d z="-381000" extrusionH="63500" contourW="12700" prstMaterial="matte">
                <a:contourClr>
                  <a:schemeClr val="lt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Aynı Yanın Köşesi Yuvarlatılmış Dikdörtgen 4"/>
              <p:cNvSpPr/>
              <p:nvPr/>
            </p:nvSpPr>
            <p:spPr>
              <a:xfrm>
                <a:off x="4572003" y="1009370"/>
                <a:ext cx="3415658" cy="3163378"/>
              </a:xfrm>
              <a:prstGeom prst="rect">
                <a:avLst/>
              </a:prstGeom>
              <a:sp3d z="-3810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52400" rIns="91440" bIns="152400" numCol="1" spcCol="1270" anchor="t" anchorCtr="0">
                <a:noAutofit/>
              </a:bodyPr>
              <a:lstStyle/>
              <a:p>
                <a:pPr lvl="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tr-TR" sz="2400" b="1" kern="1200" dirty="0" smtClean="0"/>
              </a:p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3200" b="1" kern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Geleneksel </a:t>
                </a:r>
                <a:r>
                  <a:rPr lang="tr-TR" sz="3200" b="1" kern="1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 yaklaşımı </a:t>
                </a:r>
                <a:r>
                  <a:rPr lang="tr-TR" sz="3200" b="1" kern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uygulanmalıdır</a:t>
                </a:r>
                <a:endParaRPr lang="tr-TR" sz="32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7" name="Diagram group"/>
          <p:cNvGrpSpPr/>
          <p:nvPr/>
        </p:nvGrpSpPr>
        <p:grpSpPr>
          <a:xfrm>
            <a:off x="2364911" y="1268760"/>
            <a:ext cx="4414178" cy="2128083"/>
            <a:chOff x="2209809" y="-380990"/>
            <a:chExt cx="4414178" cy="2128083"/>
          </a:xfrm>
          <a:scene3d>
            <a:camera prst="isometricOffAxis2Left" zoom="95000"/>
            <a:lightRig rig="flat" dir="t"/>
          </a:scene3d>
        </p:grpSpPr>
        <p:sp>
          <p:nvSpPr>
            <p:cNvPr id="18" name="Çember Ok 17"/>
            <p:cNvSpPr/>
            <p:nvPr/>
          </p:nvSpPr>
          <p:spPr>
            <a:xfrm>
              <a:off x="2209809" y="-380990"/>
              <a:ext cx="4414178" cy="2128083"/>
            </a:xfrm>
            <a:prstGeom prst="circularArrow">
              <a:avLst>
                <a:gd name="adj1" fmla="val 12500"/>
                <a:gd name="adj2" fmla="val 1142322"/>
                <a:gd name="adj3" fmla="val 20457678"/>
                <a:gd name="adj4" fmla="val 10800000"/>
                <a:gd name="adj5" fmla="val 12500"/>
              </a:avLst>
            </a:prstGeom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19" name="Diagram group"/>
          <p:cNvGrpSpPr/>
          <p:nvPr/>
        </p:nvGrpSpPr>
        <p:grpSpPr>
          <a:xfrm>
            <a:off x="2123728" y="4397261"/>
            <a:ext cx="4414199" cy="2128083"/>
            <a:chOff x="1828810" y="3282115"/>
            <a:chExt cx="4414199" cy="2128083"/>
          </a:xfrm>
          <a:scene3d>
            <a:camera prst="isometricOffAxis2Left" zoom="95000"/>
            <a:lightRig rig="flat" dir="t"/>
          </a:scene3d>
        </p:grpSpPr>
        <p:sp>
          <p:nvSpPr>
            <p:cNvPr id="20" name="Çember Ok 19"/>
            <p:cNvSpPr/>
            <p:nvPr/>
          </p:nvSpPr>
          <p:spPr>
            <a:xfrm rot="10800000">
              <a:off x="1828810" y="3282115"/>
              <a:ext cx="4414199" cy="2128083"/>
            </a:xfrm>
            <a:prstGeom prst="circularArrow">
              <a:avLst>
                <a:gd name="adj1" fmla="val 12500"/>
                <a:gd name="adj2" fmla="val 1142322"/>
                <a:gd name="adj3" fmla="val 20457678"/>
                <a:gd name="adj4" fmla="val 10800000"/>
                <a:gd name="adj5" fmla="val 12500"/>
              </a:avLst>
            </a:prstGeom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404081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184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Sudan </a:t>
            </a:r>
            <a:r>
              <a:rPr lang="tr-T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Çıkarma:</a:t>
            </a:r>
            <a:endParaRPr lang="tr-T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itchFamily="2" charset="2"/>
              <a:buChar char="q"/>
            </a:pP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itchFamily="2" charset="2"/>
              <a:buChar char="q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Kurtarıcı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 güvenliğini riske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atmamalı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itchFamily="2" charset="2"/>
              <a:buChar char="q"/>
            </a:pP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itchFamily="2" charset="2"/>
              <a:buChar char="q"/>
            </a:pP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Servikal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(boyun omurga) yaralanma sıklığı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düşüktür (%0.009)</a:t>
            </a:r>
          </a:p>
          <a:p>
            <a:pPr lvl="2">
              <a:buFont typeface="Wingdings" pitchFamily="2" charset="2"/>
              <a:buChar char="q"/>
            </a:pP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itchFamily="2" charset="2"/>
              <a:buChar char="q"/>
            </a:pP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Spinal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yaralanma düşündürecek yaralanma mekanizması olmadıkça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rutin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servikal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vertebra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stabilizasyonu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önerilmemekte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24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asarıtas\Downloads\bogulma-vakala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628"/>
            <a:ext cx="9152569" cy="685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4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709120"/>
          </a:xfrm>
        </p:spPr>
        <p:txBody>
          <a:bodyPr>
            <a:normAutofit/>
          </a:bodyPr>
          <a:lstStyle/>
          <a:p>
            <a:pPr marL="0">
              <a:buFont typeface="Wingdings" pitchFamily="2" charset="2"/>
              <a:buChar char="q"/>
            </a:pPr>
            <a:r>
              <a:rPr lang="tr-T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Kurtarıcı Soluk:</a:t>
            </a:r>
          </a:p>
          <a:p>
            <a:pPr marL="457200" lvl="3">
              <a:buFont typeface="Wingdings" pitchFamily="2" charset="2"/>
              <a:buChar char="q"/>
            </a:pP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3">
              <a:buFont typeface="Wingdings" pitchFamily="2" charset="2"/>
              <a:buChar char="q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Boğulan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hastada ilk ve önemli tedavi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ventilasyonun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(solunumun) sağlanmasıdır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3">
              <a:buFont typeface="Wingdings" pitchFamily="2" charset="2"/>
              <a:buChar char="q"/>
            </a:pP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3">
              <a:buFont typeface="Wingdings" pitchFamily="2" charset="2"/>
              <a:buChar char="q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Kurtarıcı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soluk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kurbana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sığ suda iken veya karaya çıkar çıkmaz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verilmeli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4">
              <a:buFont typeface="Wingdings" pitchFamily="2" charset="2"/>
              <a:buChar char="q"/>
            </a:pP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4">
              <a:buFont typeface="Wingdings" pitchFamily="2" charset="2"/>
              <a:buChar char="q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Ağızdan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ağza veya ağızdan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buruna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71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C:\Users\asarıtas\Downloads\Pictur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270"/>
            <a:ext cx="8748464" cy="685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92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5122" name="Picture 2" descr="C:\Users\asarıtas\Downloads\hastaninhaklari_Herzmassag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6632"/>
            <a:ext cx="9071606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72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Hedefler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Boğulma ile ilgili temel bilgileri öğrenmek</a:t>
            </a:r>
          </a:p>
          <a:p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Boğulma hastası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karşılaşıldığında 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yapılması gereken ilk bakımının basamaklarını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sayabilmek</a:t>
            </a:r>
          </a:p>
          <a:p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Boğulmada uygulanması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gereken temel yaşam desteği ve ileri yaşam desteği uygulamalarındaki farklılıkları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sayabilmek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1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Aspire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edilen veya yutulan suyun çıkarılmaya çalışılması önerilmez</a:t>
            </a:r>
          </a:p>
          <a:p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Heimlich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manevrası önerilmemektedir ve potansiyel olarak zararlıdır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17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328592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Kurtarıcı soluktan sonra 30:2 düzeninde suni solunum ve dolaşım sağlanmalıdır</a:t>
            </a:r>
          </a:p>
          <a:p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Solunumu varsa yüksek akımlı oksijen verilmeli</a:t>
            </a:r>
          </a:p>
          <a:p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Solunumu yoksa pozitif basınçlı balon-maske ile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ventilasyon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sağlanmalıdır.</a:t>
            </a:r>
          </a:p>
          <a:p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Otomatik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eksternal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defibrilatör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(OED) bulunabilirse ve şoklanabilir bir ritim varsa hastanın gövdesi kurutulduktan sonra şok uygulanmalıdır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54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145435"/>
          </a:xfrm>
        </p:spPr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Sadece kurtarıcı soluk ile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resusite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edilen boğulma kazazedelerinin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tümü,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olay yerinde kardiyovasküler durumları normal bile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olsa,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hastaneye götürülmelidir</a:t>
            </a:r>
          </a:p>
          <a:p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Uzun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 soğuk su altında kaldıktan sonra başarılı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kardiyopulmoner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resusitasyon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(KPR)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tam nörolojik iyileşme gösteren vakalar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mevcuttur (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hipotermi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Suyun altında kalınan süre ve KPR süresi uzadıkça başarı şansı azalır</a:t>
            </a:r>
          </a:p>
        </p:txBody>
      </p:sp>
    </p:spTree>
    <p:extLst>
      <p:ext uri="{BB962C8B-B14F-4D97-AF65-F5344CB8AC3E}">
        <p14:creationId xmlns:p14="http://schemas.microsoft.com/office/powerpoint/2010/main" val="351383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Temel yaşam desteğinde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 hedef olabildiğince erken olacak şekilde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Oksijenasyon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Ventilasyon</a:t>
            </a:r>
          </a:p>
          <a:p>
            <a:pPr lvl="1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Perfüzyonun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yeniden sağlanmasıdır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374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Resusitasyon süresince boğulma kurbanlarının 2/3’ü ve CPR yapılan hastaların  %86’sı kusar.</a:t>
            </a:r>
          </a:p>
          <a:p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Yapılacak şey bir bez ya da aspiratör ile ağız içini temizlemek ve hastayı yan çevirmektir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15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İKYD Modifikasyonları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İleri kardiyak yaşam desteği (İKYD) uygulamaları açısından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tüm ölümcül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ritimler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görülebilir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Mevcut ritmin standart İKYD protokolü izlenmelidir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09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ACİL SERVİS TEDAVİSİ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Destek tedavisi</a:t>
            </a: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Havayolu güvence altına alınır</a:t>
            </a: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Oksijen</a:t>
            </a: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Vücut sıcaklığı</a:t>
            </a:r>
          </a:p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Solunum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desteği (gerekirse)</a:t>
            </a: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Ilık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izotonik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sıvılar verilir</a:t>
            </a: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Isınma malzemeleri (battaniye, ortam ısıtıcıları)</a:t>
            </a: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İlişkili diğer yaralanmalar araştırılır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45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Akciğer grafisi</a:t>
            </a:r>
          </a:p>
          <a:p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Laboratuvar testleri</a:t>
            </a:r>
          </a:p>
          <a:p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Kardiyak monitörizasyon</a:t>
            </a:r>
          </a:p>
          <a:p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Sık yeniden değerlendirme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92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Boğulmada prognozu etkileyen faktörler</a:t>
            </a:r>
          </a:p>
          <a:p>
            <a:pPr lvl="1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Sahada görgü tanıkları tarafından CPR yapılması</a:t>
            </a:r>
          </a:p>
          <a:p>
            <a:pPr lvl="1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Acil serviste yapılan CPR</a:t>
            </a:r>
          </a:p>
          <a:p>
            <a:pPr lvl="1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Boğulmadan sonra sahada veya acil serviste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asistoli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olması</a:t>
            </a:r>
          </a:p>
          <a:p>
            <a:pPr lvl="1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Sahada veya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acil serviste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asistoli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yoksa muhtemelen 48 saatte iyileşme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70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Bilinç açıksa (GKS&gt;13) ve Oksijen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saturasyonu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≥%95</a:t>
            </a:r>
          </a:p>
          <a:p>
            <a:pPr lvl="1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Komplikasyon riski düşüktür</a:t>
            </a:r>
          </a:p>
          <a:p>
            <a:pPr lvl="1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4-6 saat takip edilir</a:t>
            </a:r>
          </a:p>
          <a:p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Bilinç kapalı (GKS&lt;13) ise</a:t>
            </a:r>
          </a:p>
          <a:p>
            <a:pPr lvl="1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Oksijen</a:t>
            </a:r>
          </a:p>
          <a:p>
            <a:pPr lvl="1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Ventilasyon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desteği</a:t>
            </a:r>
          </a:p>
          <a:p>
            <a:pPr lvl="1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Endotrakeal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entübasyon</a:t>
            </a:r>
          </a:p>
          <a:p>
            <a:pPr lvl="1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Antibiyotik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11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GİRİŞ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Geçmişte</a:t>
            </a: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Boğulma: &lt;24 saat ölüm</a:t>
            </a:r>
          </a:p>
          <a:p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Boğulayazma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&gt;24 saat yaşarsa</a:t>
            </a:r>
          </a:p>
          <a:p>
            <a:pPr marL="0" indent="0">
              <a:buNone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Artık tüm olgular </a:t>
            </a:r>
            <a:r>
              <a:rPr lang="tr-T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boğulma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olarak adlandırılmakta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70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561199"/>
            <a:ext cx="8640960" cy="5289451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Boğulan kişi;</a:t>
            </a:r>
          </a:p>
          <a:p>
            <a:pPr lvl="1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Herhangi bir şikayeti yoksa (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Asemptomatik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Hafif şikayetleri (semptomlar) varsa 4-6 saat gözlenir</a:t>
            </a:r>
          </a:p>
          <a:p>
            <a:pPr marL="514350" lvl="1" indent="-514350">
              <a:buFont typeface="Arial" pitchFamily="34" charset="0"/>
              <a:buChar char="•"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-514350">
              <a:buFont typeface="Arial" pitchFamily="34" charset="0"/>
              <a:buChar char="•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Akciğer bulguları (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ronküs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wheezing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retraksiyonlar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gibi) ve oksijen saturasyonu normale gelirse taburcu edilebilir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58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Taburcu edilirken</a:t>
            </a:r>
          </a:p>
          <a:p>
            <a:pPr lvl="1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Ateş</a:t>
            </a:r>
          </a:p>
          <a:p>
            <a:pPr lvl="1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Bilinç durumunda değişiklik</a:t>
            </a:r>
          </a:p>
          <a:p>
            <a:pPr lvl="1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Akciğer ile ilgili şikayetler </a:t>
            </a:r>
          </a:p>
          <a:p>
            <a:pPr marL="457200" lvl="1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ekrar değerlendirilmelidir.</a:t>
            </a:r>
          </a:p>
        </p:txBody>
      </p:sp>
    </p:spTree>
    <p:extLst>
      <p:ext uri="{BB962C8B-B14F-4D97-AF65-F5344CB8AC3E}">
        <p14:creationId xmlns:p14="http://schemas.microsoft.com/office/powerpoint/2010/main" val="112634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8111861" cy="6471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054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ÖZET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Suyu çıkarmaya çalışma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Kurtarıcı soluğu erken ver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Mutlaka hastaneye götür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Gerekirse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CPR’ı</a:t>
            </a:r>
            <a:r>
              <a:rPr lang="tr-TR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daha uzun uygula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04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>
              <a:buNone/>
            </a:pPr>
            <a:endParaRPr lang="tr-TR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tr-TR" sz="8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tr-T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Teşekkürler</a:t>
            </a:r>
            <a:endParaRPr lang="tr-TR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593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328592"/>
          </a:xfrm>
        </p:spPr>
        <p:txBody>
          <a:bodyPr>
            <a:normAutofit lnSpcReduction="10000"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Dünyada her yıl  500.000’den fazla kişinin ölümüne sebep oluyor</a:t>
            </a:r>
          </a:p>
          <a:p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Tüm kazara ölümlerin 4. en sık nedeni</a:t>
            </a:r>
          </a:p>
          <a:p>
            <a:pPr lvl="1"/>
            <a:r>
              <a:rPr lang="tr-T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&lt;15 yaş,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en sık neden</a:t>
            </a:r>
          </a:p>
          <a:p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Önlenebilir ölüm sebeplerinin başında geliyor</a:t>
            </a:r>
          </a:p>
          <a:p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Yaşayanların büyük çoğunluğunda minimal veya geçici hasardan derin nörolojik sonuçlara kadar değişen etkiler görülür.</a:t>
            </a:r>
          </a:p>
        </p:txBody>
      </p:sp>
    </p:spTree>
    <p:extLst>
      <p:ext uri="{BB962C8B-B14F-4D97-AF65-F5344CB8AC3E}">
        <p14:creationId xmlns:p14="http://schemas.microsoft.com/office/powerpoint/2010/main" val="328535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145435"/>
          </a:xfrm>
        </p:spPr>
        <p:txBody>
          <a:bodyPr/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aşa göre 3 dönemde boğulma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sıklığında artış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görülür;</a:t>
            </a:r>
          </a:p>
          <a:p>
            <a:pPr lvl="1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Yeni yürümeye başlayanlar-Küçük çocuklar</a:t>
            </a:r>
          </a:p>
          <a:p>
            <a:pPr lvl="1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Ergen ve genç erişkinler</a:t>
            </a:r>
          </a:p>
          <a:p>
            <a:pPr lvl="1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Yaşlılar</a:t>
            </a:r>
          </a:p>
          <a:p>
            <a:pPr marL="360363" lvl="1" indent="-360363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lvl="1" indent="-360363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Yüzme havuzları, su kütleleri (deniz, ırmak, göl..),</a:t>
            </a:r>
          </a:p>
          <a:p>
            <a:pPr marL="360363" lvl="1" indent="-360363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Çocuklar; tuvalette, kovada,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küvette</a:t>
            </a:r>
          </a:p>
          <a:p>
            <a:pPr marL="360363" lvl="1" indent="-360363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Yaşlılar; küvette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lvl="1" indent="-360363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5801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altında kalma ile ilişkili yaralanma ve bozukluklar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Spinal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kord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(omurga) yaralanmaları</a:t>
            </a:r>
          </a:p>
          <a:p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Hipotermi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Panikleme</a:t>
            </a:r>
          </a:p>
          <a:p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Senkop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(bayılma)</a:t>
            </a: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Nöbet</a:t>
            </a: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Öncesinde var olan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Disritmi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(kalpte ritim düzensizliği), kalp hastalığı gibi]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4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929411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Dalma refleksi</a:t>
            </a:r>
          </a:p>
          <a:p>
            <a:pPr lvl="1"/>
            <a:r>
              <a:rPr lang="tr-TR" dirty="0" err="1" smtClean="0"/>
              <a:t>Bradikardi</a:t>
            </a:r>
            <a:endParaRPr lang="tr-TR" dirty="0" smtClean="0"/>
          </a:p>
          <a:p>
            <a:pPr lvl="1"/>
            <a:r>
              <a:rPr lang="tr-TR" dirty="0" err="1" smtClean="0"/>
              <a:t>Apne</a:t>
            </a:r>
            <a:endParaRPr lang="tr-TR" dirty="0" smtClean="0"/>
          </a:p>
          <a:p>
            <a:pPr lvl="1"/>
            <a:r>
              <a:rPr lang="tr-TR" dirty="0" err="1" smtClean="0"/>
              <a:t>Periferal</a:t>
            </a:r>
            <a:r>
              <a:rPr lang="tr-TR" dirty="0" smtClean="0"/>
              <a:t> </a:t>
            </a:r>
            <a:r>
              <a:rPr lang="tr-TR" dirty="0" err="1" smtClean="0"/>
              <a:t>vazokonstriksiyon</a:t>
            </a:r>
            <a:endParaRPr lang="tr-TR" dirty="0" smtClean="0"/>
          </a:p>
          <a:p>
            <a:pPr lvl="1"/>
            <a:endParaRPr lang="tr-TR" dirty="0"/>
          </a:p>
          <a:p>
            <a:r>
              <a:rPr lang="tr-TR" dirty="0" smtClean="0"/>
              <a:t>Su altında kalma esnasında geçici koruma sağlar</a:t>
            </a:r>
          </a:p>
          <a:p>
            <a:r>
              <a:rPr lang="tr-TR" dirty="0" smtClean="0"/>
              <a:t>&lt;6 ay bebeklerde en kuvvetlidir, etkiler yaşla azalır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904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Boğulma Tipleri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 </a:t>
            </a:r>
            <a:r>
              <a:rPr lang="tr-T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boğulma: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10-20</a:t>
            </a:r>
          </a:p>
          <a:p>
            <a:pPr lvl="1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Laringospazm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Hipoksi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Bilinç kaybı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Islak </a:t>
            </a:r>
            <a:r>
              <a:rPr lang="tr-T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boğulma: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Akciğerler içerisine su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aspire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edilir</a:t>
            </a:r>
          </a:p>
          <a:p>
            <a:pPr lvl="1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Alveolar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gaz transferinde azalma</a:t>
            </a:r>
          </a:p>
          <a:p>
            <a:pPr lvl="1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Atelektazi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Ventilasyon-perfüzyon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uygunsuzluğu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16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Tatlı suda boğulma</a:t>
            </a:r>
          </a:p>
          <a:p>
            <a:pPr lvl="1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Geçici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hemodilüsyon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Hemoliz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Hiponatremi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Tuzlu suda boğulma</a:t>
            </a:r>
          </a:p>
          <a:p>
            <a:pPr lvl="1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Hemokonsantrasyon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Hipernatremi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Hiperkalemi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45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749</Words>
  <Application>Microsoft Office PowerPoint</Application>
  <PresentationFormat>Ekran Gösterisi (4:3)</PresentationFormat>
  <Paragraphs>182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5" baseType="lpstr">
      <vt:lpstr>Ofis Teması</vt:lpstr>
      <vt:lpstr>BOĞULMA</vt:lpstr>
      <vt:lpstr>Hedefler</vt:lpstr>
      <vt:lpstr>GİRİŞ</vt:lpstr>
      <vt:lpstr>PowerPoint Sunusu</vt:lpstr>
      <vt:lpstr>PowerPoint Sunusu</vt:lpstr>
      <vt:lpstr>Su altında kalma ile ilişkili yaralanma ve bozukluklar</vt:lpstr>
      <vt:lpstr>PowerPoint Sunusu</vt:lpstr>
      <vt:lpstr>Boğulma Tipleri</vt:lpstr>
      <vt:lpstr>PowerPoint Sunusu</vt:lpstr>
      <vt:lpstr>PowerPoint Sunusu</vt:lpstr>
      <vt:lpstr>Klinik Etkiler</vt:lpstr>
      <vt:lpstr>Tedavi </vt:lpstr>
      <vt:lpstr>PowerPoint Sunusu</vt:lpstr>
      <vt:lpstr> TYD Modifikasyonları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İKYD Modifikasyonları</vt:lpstr>
      <vt:lpstr>ACİL SERVİS TEDAVİSİ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ÖZET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BOĞULMA-BOĞULAYAZMA</dc:title>
  <dc:creator>Ayhan</dc:creator>
  <cp:lastModifiedBy>pc</cp:lastModifiedBy>
  <cp:revision>72</cp:revision>
  <dcterms:created xsi:type="dcterms:W3CDTF">2012-04-08T18:32:42Z</dcterms:created>
  <dcterms:modified xsi:type="dcterms:W3CDTF">2015-01-12T11:15:39Z</dcterms:modified>
</cp:coreProperties>
</file>